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97" r:id="rId3"/>
    <p:sldId id="384" r:id="rId4"/>
    <p:sldId id="400" r:id="rId5"/>
    <p:sldId id="383" r:id="rId6"/>
    <p:sldId id="395" r:id="rId7"/>
    <p:sldId id="402" r:id="rId8"/>
    <p:sldId id="403" r:id="rId9"/>
    <p:sldId id="404" r:id="rId10"/>
    <p:sldId id="328" r:id="rId11"/>
    <p:sldId id="405" r:id="rId12"/>
    <p:sldId id="29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17.05.2021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Численные методы решения систем обыкновенных </a:t>
            </a:r>
          </a:p>
          <a:p>
            <a:r>
              <a:rPr lang="ru-RU" dirty="0"/>
              <a:t>дифференциальных уравнений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на примере кинетики химических реакций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741402"/>
            <a:ext cx="12192000" cy="52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10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Дана схема химических превращений: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D052CA-C3E5-430D-9DAC-B686EF6A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864" y="1872826"/>
            <a:ext cx="3184272" cy="866442"/>
          </a:xfrm>
          <a:prstGeom prst="rect">
            <a:avLst/>
          </a:prstGeom>
        </p:spPr>
      </p:pic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78E98A15-FF6F-4E69-A79D-4C93500B88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32739"/>
              </p:ext>
            </p:extLst>
          </p:nvPr>
        </p:nvGraphicFramePr>
        <p:xfrm>
          <a:off x="4961659" y="4764370"/>
          <a:ext cx="2823266" cy="210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5" imgW="1701720" imgH="1269720" progId="Equation.DSMT4">
                  <p:embed/>
                </p:oleObj>
              </mc:Choice>
              <mc:Fallback>
                <p:oleObj name="Equation" r:id="rId5" imgW="1701720" imgH="1269720" progId="Equation.DSMT4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61659" y="4764370"/>
                        <a:ext cx="2823266" cy="2106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42F4E0C-A18C-41E4-9154-CCD30822BA0B}"/>
              </a:ext>
            </a:extLst>
          </p:cNvPr>
          <p:cNvSpPr/>
          <p:nvPr/>
        </p:nvSpPr>
        <p:spPr>
          <a:xfrm>
            <a:off x="742083" y="3646467"/>
            <a:ext cx="8314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Решите систему дифференциальных уравнений изменения концентраций веществ во времени методами Эйлера и Рунге-Кутты</a:t>
            </a:r>
            <a:r>
              <a:rPr lang="en-US" dirty="0"/>
              <a:t> </a:t>
            </a:r>
            <a:r>
              <a:rPr lang="ru-RU" dirty="0"/>
              <a:t>на отрезке </a:t>
            </a:r>
            <a:r>
              <a:rPr lang="en-US" dirty="0"/>
              <a:t>[0; 2] </a:t>
            </a:r>
            <a:r>
              <a:rPr lang="ru-RU" dirty="0"/>
              <a:t>с шагом </a:t>
            </a:r>
            <a:br>
              <a:rPr lang="en-US" dirty="0"/>
            </a:br>
            <a:r>
              <a:rPr lang="en-US" i="1" dirty="0"/>
              <a:t>h</a:t>
            </a:r>
            <a:r>
              <a:rPr lang="ru-RU" i="1" dirty="0"/>
              <a:t> = 0</a:t>
            </a:r>
            <a:r>
              <a:rPr lang="en-US" i="1" dirty="0"/>
              <a:t>.</a:t>
            </a:r>
            <a:r>
              <a:rPr lang="ru-RU" i="1" dirty="0"/>
              <a:t>1</a:t>
            </a:r>
            <a:r>
              <a:rPr lang="ru-RU" dirty="0"/>
              <a:t>. По результатам расчетов постройте зависимость </a:t>
            </a:r>
            <a:r>
              <a:rPr lang="ru-RU" i="1" dirty="0"/>
              <a:t>С(</a:t>
            </a:r>
            <a:r>
              <a:rPr lang="en-US" i="1" dirty="0"/>
              <a:t>t</a:t>
            </a:r>
            <a:r>
              <a:rPr lang="ru-RU" i="1" dirty="0"/>
              <a:t>)</a:t>
            </a:r>
            <a:r>
              <a:rPr lang="en-US" dirty="0"/>
              <a:t> </a:t>
            </a:r>
            <a:r>
              <a:rPr lang="ru-RU" dirty="0"/>
              <a:t>для каждого компонента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MS Office Excel</a:t>
            </a:r>
            <a:r>
              <a:rPr lang="ru-RU" dirty="0"/>
              <a:t>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16DA49E-263C-43C1-AEC5-3B316E2AA0BF}"/>
              </a:ext>
            </a:extLst>
          </p:cNvPr>
          <p:cNvSpPr/>
          <p:nvPr/>
        </p:nvSpPr>
        <p:spPr>
          <a:xfrm>
            <a:off x="742083" y="2723137"/>
            <a:ext cx="2122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C</a:t>
            </a:r>
            <a:r>
              <a:rPr lang="en-US" i="1" baseline="-25000" dirty="0"/>
              <a:t>A0</a:t>
            </a:r>
            <a:r>
              <a:rPr lang="en-US" i="1" dirty="0"/>
              <a:t> = 0.8 (</a:t>
            </a:r>
            <a:r>
              <a:rPr lang="ru-RU" i="1" dirty="0"/>
              <a:t>моль / л</a:t>
            </a:r>
            <a:r>
              <a:rPr lang="en-US" i="1" dirty="0"/>
              <a:t>)</a:t>
            </a:r>
            <a:r>
              <a:rPr lang="ru-RU" i="1" dirty="0"/>
              <a:t>;</a:t>
            </a:r>
          </a:p>
          <a:p>
            <a:pPr algn="just"/>
            <a:r>
              <a:rPr lang="ru-RU" i="1" dirty="0"/>
              <a:t>С</a:t>
            </a:r>
            <a:r>
              <a:rPr lang="ru-RU" i="1" baseline="-25000" dirty="0"/>
              <a:t>В0</a:t>
            </a:r>
            <a:r>
              <a:rPr lang="ru-RU" i="1" dirty="0"/>
              <a:t> = 0.2 </a:t>
            </a:r>
            <a:r>
              <a:rPr lang="en-US" i="1" dirty="0"/>
              <a:t>(</a:t>
            </a:r>
            <a:r>
              <a:rPr lang="ru-RU" i="1" dirty="0"/>
              <a:t>моль / л</a:t>
            </a:r>
            <a:r>
              <a:rPr lang="en-US" i="1" dirty="0"/>
              <a:t>)</a:t>
            </a:r>
            <a:r>
              <a:rPr lang="ru-RU" i="1" dirty="0"/>
              <a:t>;</a:t>
            </a:r>
          </a:p>
          <a:p>
            <a:pPr algn="just"/>
            <a:r>
              <a:rPr lang="ru-RU" i="1" dirty="0"/>
              <a:t>С</a:t>
            </a:r>
            <a:r>
              <a:rPr lang="ru-RU" i="1" baseline="-25000" dirty="0"/>
              <a:t>С0</a:t>
            </a:r>
            <a:r>
              <a:rPr lang="ru-RU" i="1" dirty="0"/>
              <a:t> = 0.0 </a:t>
            </a:r>
            <a:r>
              <a:rPr lang="en-US" i="1" dirty="0"/>
              <a:t>(</a:t>
            </a:r>
            <a:r>
              <a:rPr lang="ru-RU" i="1" dirty="0"/>
              <a:t>моль / л</a:t>
            </a:r>
            <a:r>
              <a:rPr lang="en-US" i="1" dirty="0"/>
              <a:t>)</a:t>
            </a:r>
            <a:r>
              <a:rPr lang="ru-RU" i="1" dirty="0"/>
              <a:t>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5768606-ACC5-470D-9C28-FE77085F5566}"/>
              </a:ext>
            </a:extLst>
          </p:cNvPr>
          <p:cNvSpPr/>
          <p:nvPr/>
        </p:nvSpPr>
        <p:spPr>
          <a:xfrm>
            <a:off x="3097696" y="2728591"/>
            <a:ext cx="2020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k</a:t>
            </a:r>
            <a:r>
              <a:rPr lang="en-US" i="1" baseline="-25000" dirty="0"/>
              <a:t>1</a:t>
            </a:r>
            <a:r>
              <a:rPr lang="en-US" i="1" dirty="0"/>
              <a:t> = 0.6 (c</a:t>
            </a:r>
            <a:r>
              <a:rPr lang="en-US" i="1" baseline="30000" dirty="0"/>
              <a:t>-1</a:t>
            </a:r>
            <a:r>
              <a:rPr lang="en-US" i="1" dirty="0"/>
              <a:t>)</a:t>
            </a:r>
            <a:r>
              <a:rPr lang="ru-RU" i="1" dirty="0"/>
              <a:t>;</a:t>
            </a:r>
          </a:p>
          <a:p>
            <a:pPr algn="just"/>
            <a:r>
              <a:rPr lang="en-US" i="1" dirty="0"/>
              <a:t>k</a:t>
            </a:r>
            <a:r>
              <a:rPr lang="en-US" i="1" baseline="-25000" dirty="0"/>
              <a:t>2</a:t>
            </a:r>
            <a:r>
              <a:rPr lang="en-US" i="1" dirty="0"/>
              <a:t> = 0.26 (c</a:t>
            </a:r>
            <a:r>
              <a:rPr lang="en-US" i="1" baseline="30000" dirty="0"/>
              <a:t>-1</a:t>
            </a:r>
            <a:r>
              <a:rPr lang="en-US" i="1" dirty="0"/>
              <a:t>)</a:t>
            </a:r>
            <a:r>
              <a:rPr lang="ru-RU" i="1" dirty="0"/>
              <a:t>;</a:t>
            </a:r>
          </a:p>
          <a:p>
            <a:pPr algn="just"/>
            <a:r>
              <a:rPr lang="en-US" i="1" dirty="0"/>
              <a:t>k</a:t>
            </a:r>
            <a:r>
              <a:rPr lang="en-US" i="1" baseline="-25000" dirty="0"/>
              <a:t>3</a:t>
            </a:r>
            <a:r>
              <a:rPr lang="en-US" i="1" dirty="0"/>
              <a:t> = 0.1 (c</a:t>
            </a:r>
            <a:r>
              <a:rPr lang="en-US" i="1" baseline="30000" dirty="0"/>
              <a:t>-1</a:t>
            </a:r>
            <a:r>
              <a:rPr lang="en-US" i="1" dirty="0"/>
              <a:t>)</a:t>
            </a:r>
            <a:r>
              <a:rPr lang="ru-RU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741402"/>
            <a:ext cx="12192000" cy="52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Дана схема химических превращений: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B9CDEFE-D6F5-4671-B76A-EF935F0972CF}"/>
              </a:ext>
            </a:extLst>
          </p:cNvPr>
          <p:cNvSpPr/>
          <p:nvPr/>
        </p:nvSpPr>
        <p:spPr>
          <a:xfrm>
            <a:off x="666927" y="4329756"/>
            <a:ext cx="82746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Решите систему дифференциальных уравнений изменения концентраций веществ во времени методами Эйлера и Рунге-Кутты</a:t>
            </a:r>
            <a:r>
              <a:rPr lang="en-US" dirty="0"/>
              <a:t> </a:t>
            </a:r>
            <a:r>
              <a:rPr lang="ru-RU" dirty="0"/>
              <a:t>на отрезке </a:t>
            </a:r>
            <a:r>
              <a:rPr lang="en-US" dirty="0"/>
              <a:t>[0; 10] </a:t>
            </a:r>
            <a:r>
              <a:rPr lang="ru-RU" dirty="0"/>
              <a:t>с шагом </a:t>
            </a:r>
            <a:br>
              <a:rPr lang="ru-RU" dirty="0"/>
            </a:br>
            <a:r>
              <a:rPr lang="en-US" i="1" dirty="0"/>
              <a:t>h</a:t>
            </a:r>
            <a:r>
              <a:rPr lang="ru-RU" i="1" dirty="0"/>
              <a:t> = 1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Определите значение степени превращения компонента А на каждом отрезке времени. Степень превращения вещества А определяется по следующей формуле:</a:t>
            </a:r>
            <a:endParaRPr lang="en-US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D3495CB-1BA4-45F2-92B0-A573E9E3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759" y="1766643"/>
            <a:ext cx="1495425" cy="1439533"/>
          </a:xfrm>
          <a:prstGeom prst="rect">
            <a:avLst/>
          </a:prstGeom>
        </p:spPr>
      </p:pic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FE486397-090B-4324-B0E6-016E5B0D7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7832"/>
              </p:ext>
            </p:extLst>
          </p:nvPr>
        </p:nvGraphicFramePr>
        <p:xfrm>
          <a:off x="922025" y="3176886"/>
          <a:ext cx="60960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359630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4065334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ru-RU" i="1" dirty="0"/>
                        <a:t>С</a:t>
                      </a:r>
                      <a:r>
                        <a:rPr lang="ru-RU" i="1" baseline="-25000" dirty="0"/>
                        <a:t>А0</a:t>
                      </a:r>
                      <a:r>
                        <a:rPr lang="ru-RU" i="1" baseline="0" dirty="0"/>
                        <a:t> = 0.7 (моль / л)</a:t>
                      </a:r>
                      <a:endParaRPr lang="ru-RU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  <a:r>
                        <a:rPr lang="en-US" i="1" baseline="-25000" dirty="0"/>
                        <a:t>1</a:t>
                      </a:r>
                      <a:r>
                        <a:rPr lang="en-US" i="1" baseline="0" dirty="0"/>
                        <a:t> = 0</a:t>
                      </a:r>
                      <a:r>
                        <a:rPr lang="ru-RU" i="1" baseline="0" dirty="0"/>
                        <a:t>.</a:t>
                      </a:r>
                      <a:r>
                        <a:rPr lang="en-US" i="1" baseline="0" dirty="0"/>
                        <a:t>21 (c</a:t>
                      </a:r>
                      <a:r>
                        <a:rPr lang="en-US" i="1" baseline="30000" dirty="0"/>
                        <a:t>-1</a:t>
                      </a:r>
                      <a:r>
                        <a:rPr lang="en-US" i="1" baseline="0" dirty="0"/>
                        <a:t>)</a:t>
                      </a:r>
                      <a:endParaRPr lang="ru-R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730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i="1" dirty="0"/>
                        <a:t>С</a:t>
                      </a:r>
                      <a:r>
                        <a:rPr lang="en-US" i="1" baseline="-25000" dirty="0"/>
                        <a:t>B0</a:t>
                      </a:r>
                      <a:r>
                        <a:rPr lang="en-US" i="1" dirty="0"/>
                        <a:t> = </a:t>
                      </a:r>
                      <a:r>
                        <a:rPr lang="ru-RU" i="1" dirty="0"/>
                        <a:t>0.0 (моль / л)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  <a:r>
                        <a:rPr lang="en-US" i="1" baseline="-25000" dirty="0"/>
                        <a:t>2</a:t>
                      </a:r>
                      <a:r>
                        <a:rPr lang="en-US" i="1" baseline="0" dirty="0"/>
                        <a:t> = 0</a:t>
                      </a:r>
                      <a:r>
                        <a:rPr lang="ru-RU" i="1" baseline="0" dirty="0"/>
                        <a:t>.</a:t>
                      </a:r>
                      <a:r>
                        <a:rPr lang="en-US" i="1" baseline="0" dirty="0"/>
                        <a:t>12 (c</a:t>
                      </a:r>
                      <a:r>
                        <a:rPr lang="en-US" i="1" baseline="30000" dirty="0"/>
                        <a:t>-1</a:t>
                      </a:r>
                      <a:r>
                        <a:rPr lang="en-US" i="1" baseline="0" dirty="0"/>
                        <a:t>)</a:t>
                      </a:r>
                      <a:endParaRPr lang="ru-R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419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</a:t>
                      </a:r>
                      <a:r>
                        <a:rPr lang="en-US" i="1" baseline="-25000" dirty="0"/>
                        <a:t>C0</a:t>
                      </a:r>
                      <a:r>
                        <a:rPr lang="en-US" i="1" dirty="0"/>
                        <a:t> = </a:t>
                      </a:r>
                      <a:r>
                        <a:rPr lang="ru-RU" i="1" dirty="0"/>
                        <a:t>0.0 (моль / л)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  <a:r>
                        <a:rPr lang="en-US" i="1" baseline="-25000" dirty="0"/>
                        <a:t>3</a:t>
                      </a:r>
                      <a:r>
                        <a:rPr lang="en-US" i="1" baseline="0" dirty="0"/>
                        <a:t> = 0</a:t>
                      </a:r>
                      <a:r>
                        <a:rPr lang="ru-RU" i="1" baseline="0" dirty="0"/>
                        <a:t>.</a:t>
                      </a:r>
                      <a:r>
                        <a:rPr lang="en-US" i="1" baseline="0" dirty="0"/>
                        <a:t>18 (c</a:t>
                      </a:r>
                      <a:r>
                        <a:rPr lang="en-US" i="1" baseline="30000" dirty="0"/>
                        <a:t>-1</a:t>
                      </a:r>
                      <a:r>
                        <a:rPr lang="en-US" i="1" baseline="0" dirty="0"/>
                        <a:t>)</a:t>
                      </a:r>
                      <a:endParaRPr lang="ru-R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36220"/>
                  </a:ext>
                </a:extLst>
              </a:tr>
            </a:tbl>
          </a:graphicData>
        </a:graphic>
      </p:graphicFrame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EF34764-A3C6-4B93-833B-AB2E01045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123" y="1974706"/>
            <a:ext cx="3010409" cy="2145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1450B9C-3DD8-406F-A26A-A40F77B9B7AE}"/>
                  </a:ext>
                </a:extLst>
              </p:cNvPr>
              <p:cNvSpPr/>
              <p:nvPr/>
            </p:nvSpPr>
            <p:spPr>
              <a:xfrm>
                <a:off x="3846970" y="5440506"/>
                <a:ext cx="2543260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⋅100%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1450B9C-3DD8-406F-A26A-A40F77B9B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970" y="5440506"/>
                <a:ext cx="254326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6B84D38-20E2-4176-A2E2-1CA4A6B24B01}"/>
              </a:ext>
            </a:extLst>
          </p:cNvPr>
          <p:cNvSpPr/>
          <p:nvPr/>
        </p:nvSpPr>
        <p:spPr>
          <a:xfrm>
            <a:off x="666926" y="6259656"/>
            <a:ext cx="8274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Определите значение времени </a:t>
            </a:r>
            <a:r>
              <a:rPr lang="en-US" i="1" dirty="0"/>
              <a:t>t</a:t>
            </a:r>
            <a:r>
              <a:rPr lang="ru-RU" dirty="0"/>
              <a:t>, при котором степень превращения вещества А превысит 98 %.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A4E5E1-F91D-4F4E-BCA4-ECB1525FB35B}"/>
              </a:ext>
            </a:extLst>
          </p:cNvPr>
          <p:cNvSpPr txBox="1"/>
          <p:nvPr/>
        </p:nvSpPr>
        <p:spPr>
          <a:xfrm>
            <a:off x="666927" y="5947126"/>
            <a:ext cx="322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u="sng" dirty="0">
                <a:solidFill>
                  <a:srgbClr val="FF0000"/>
                </a:solidFill>
              </a:rPr>
              <a:t>Дополнительно по желанию:</a:t>
            </a:r>
          </a:p>
        </p:txBody>
      </p:sp>
    </p:spTree>
    <p:extLst>
      <p:ext uri="{BB962C8B-B14F-4D97-AF65-F5344CB8AC3E}">
        <p14:creationId xmlns:p14="http://schemas.microsoft.com/office/powerpoint/2010/main" val="222882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ЗАКОН ДЕЙСТВУЮЩИХ МАСС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6B27B-057C-4790-AC14-68AC9CB6EA83}"/>
              </a:ext>
            </a:extLst>
          </p:cNvPr>
          <p:cNvSpPr txBox="1"/>
          <p:nvPr/>
        </p:nvSpPr>
        <p:spPr>
          <a:xfrm>
            <a:off x="432900" y="2304807"/>
            <a:ext cx="872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Пусть дана схема химической реакции: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44F88-E06C-4A2C-A331-DBB398B5E854}"/>
              </a:ext>
            </a:extLst>
          </p:cNvPr>
          <p:cNvSpPr txBox="1"/>
          <p:nvPr/>
        </p:nvSpPr>
        <p:spPr>
          <a:xfrm>
            <a:off x="415288" y="1126306"/>
            <a:ext cx="956085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i="1" dirty="0"/>
              <a:t>Скорость химической реакции прямо пропорциональна произведению концентраций реагирующих веществ, возведенных в степени, </a:t>
            </a:r>
            <a:r>
              <a:rPr lang="ru-RU" sz="2000" i="1"/>
              <a:t>равные их стехиометрическим </a:t>
            </a:r>
            <a:r>
              <a:rPr lang="ru-RU" sz="2000" i="1" dirty="0"/>
              <a:t>коэффициентам.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B3E3C-DE57-4747-A3D4-10B3F1145277}"/>
              </a:ext>
            </a:extLst>
          </p:cNvPr>
          <p:cNvSpPr txBox="1"/>
          <p:nvPr/>
        </p:nvSpPr>
        <p:spPr>
          <a:xfrm>
            <a:off x="415288" y="5237250"/>
            <a:ext cx="6649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где </a:t>
            </a:r>
            <a:r>
              <a:rPr lang="en-US" sz="2000" i="1" dirty="0"/>
              <a:t>k</a:t>
            </a:r>
            <a:r>
              <a:rPr lang="en-US" sz="2000" dirty="0"/>
              <a:t> – </a:t>
            </a:r>
            <a:r>
              <a:rPr lang="ru-RU" sz="2000" dirty="0"/>
              <a:t>константа скорости химической реакции; </a:t>
            </a:r>
            <a:r>
              <a:rPr lang="en-US" sz="2000" i="1" dirty="0"/>
              <a:t>C</a:t>
            </a:r>
            <a:r>
              <a:rPr lang="en-US" sz="2000" i="1" baseline="-25000" dirty="0"/>
              <a:t>A1</a:t>
            </a:r>
            <a:r>
              <a:rPr lang="en-US" sz="2000" i="1" dirty="0"/>
              <a:t>, C</a:t>
            </a:r>
            <a:r>
              <a:rPr lang="en-US" sz="2000" i="1" baseline="-25000" dirty="0"/>
              <a:t>A2</a:t>
            </a:r>
            <a:r>
              <a:rPr lang="en-US" sz="2000" i="1" dirty="0"/>
              <a:t>, C</a:t>
            </a:r>
            <a:r>
              <a:rPr lang="en-US" sz="2000" i="1" baseline="-25000" dirty="0"/>
              <a:t>A3</a:t>
            </a:r>
            <a:r>
              <a:rPr lang="en-US" sz="2000" i="1" dirty="0"/>
              <a:t>, C</a:t>
            </a:r>
            <a:r>
              <a:rPr lang="en-US" sz="2000" i="1" baseline="-25000" dirty="0"/>
              <a:t>B</a:t>
            </a:r>
            <a:r>
              <a:rPr lang="en-US" sz="2000" i="1" dirty="0"/>
              <a:t> </a:t>
            </a:r>
            <a:r>
              <a:rPr lang="en-US" sz="2000" dirty="0"/>
              <a:t>– </a:t>
            </a:r>
            <a:r>
              <a:rPr lang="ru-RU" sz="2000" dirty="0"/>
              <a:t>концентрации веществ</a:t>
            </a:r>
            <a:r>
              <a:rPr lang="en-US" sz="2000" dirty="0"/>
              <a:t> (</a:t>
            </a:r>
            <a:r>
              <a:rPr lang="ru-RU" sz="2000" dirty="0"/>
              <a:t>моль/л</a:t>
            </a:r>
            <a:r>
              <a:rPr lang="en-US" sz="2000" dirty="0"/>
              <a:t>)</a:t>
            </a:r>
            <a:r>
              <a:rPr lang="ru-RU" sz="2000" dirty="0"/>
              <a:t>, участвующих в химической реакции, </a:t>
            </a:r>
            <a:r>
              <a:rPr lang="en-US" sz="2000" i="1" dirty="0"/>
              <a:t>n</a:t>
            </a:r>
            <a:r>
              <a:rPr lang="en-US" sz="2000" i="1" baseline="-25000" dirty="0"/>
              <a:t>1</a:t>
            </a:r>
            <a:r>
              <a:rPr lang="en-US" sz="2000" i="1" dirty="0"/>
              <a:t>, n</a:t>
            </a:r>
            <a:r>
              <a:rPr lang="en-US" sz="2000" i="1" baseline="-25000" dirty="0"/>
              <a:t>2</a:t>
            </a:r>
            <a:r>
              <a:rPr lang="en-US" sz="2000" i="1" dirty="0"/>
              <a:t>, n</a:t>
            </a:r>
            <a:r>
              <a:rPr lang="en-US" sz="2000" i="1" baseline="-25000" dirty="0"/>
              <a:t>3</a:t>
            </a:r>
            <a:r>
              <a:rPr lang="en-US" sz="2000" i="1" dirty="0"/>
              <a:t> </a:t>
            </a:r>
            <a:r>
              <a:rPr lang="en-US" sz="2000" dirty="0"/>
              <a:t>– </a:t>
            </a:r>
            <a:r>
              <a:rPr lang="ru-RU" sz="2000" dirty="0"/>
              <a:t>стехиометрические коэффициенты в уравнении реакции.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9037D5F-1EAF-4308-A956-E417225D9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227539"/>
              </p:ext>
            </p:extLst>
          </p:nvPr>
        </p:nvGraphicFramePr>
        <p:xfrm>
          <a:off x="740790" y="2907890"/>
          <a:ext cx="3774328" cy="564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Equation" r:id="rId3" imgW="1612800" imgH="241200" progId="Equation.DSMT4">
                  <p:embed/>
                </p:oleObj>
              </mc:Choice>
              <mc:Fallback>
                <p:oleObj name="Equation" r:id="rId3" imgW="16128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90B9608-5FBE-402D-8319-03F7A846F7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790" y="2907890"/>
                        <a:ext cx="3774328" cy="564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5A3FEF60-E5CD-45F5-AB89-6193B781C6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095682"/>
              </p:ext>
            </p:extLst>
          </p:nvPr>
        </p:nvGraphicFramePr>
        <p:xfrm>
          <a:off x="432900" y="4518593"/>
          <a:ext cx="3851490" cy="678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Equation" r:id="rId5" imgW="1587240" imgH="279360" progId="Equation.DSMT4">
                  <p:embed/>
                </p:oleObj>
              </mc:Choice>
              <mc:Fallback>
                <p:oleObj name="Equation" r:id="rId5" imgW="1587240" imgH="2793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967CD40D-DA80-4DE6-A1E3-7BC11F3DE0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900" y="4518593"/>
                        <a:ext cx="3851490" cy="678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D67FF1-CDC2-45C9-8A31-4EADCCB9975C}"/>
              </a:ext>
            </a:extLst>
          </p:cNvPr>
          <p:cNvSpPr txBox="1"/>
          <p:nvPr/>
        </p:nvSpPr>
        <p:spPr>
          <a:xfrm>
            <a:off x="415288" y="3777550"/>
            <a:ext cx="872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Скорость данной реакции можно выразить:</a:t>
            </a:r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CD6B535C-A174-4EA4-A05B-A86B500E0E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08834"/>
              </p:ext>
            </p:extLst>
          </p:nvPr>
        </p:nvGraphicFramePr>
        <p:xfrm>
          <a:off x="8111917" y="2940039"/>
          <a:ext cx="2062478" cy="373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Equation" r:id="rId7" imgW="952200" imgH="1726920" progId="Equation.DSMT4">
                  <p:embed/>
                </p:oleObj>
              </mc:Choice>
              <mc:Fallback>
                <p:oleObj name="Equation" r:id="rId7" imgW="952200" imgH="172692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531978A-D4B2-4D2E-A14E-494E64A4B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11917" y="2940039"/>
                        <a:ext cx="2062478" cy="3739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D154218-19A3-44E4-A486-3F10147A61B9}"/>
              </a:ext>
            </a:extLst>
          </p:cNvPr>
          <p:cNvSpPr txBox="1"/>
          <p:nvPr/>
        </p:nvSpPr>
        <p:spPr>
          <a:xfrm>
            <a:off x="6742163" y="2293386"/>
            <a:ext cx="4165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Изменение концентрации каждого компонента во времени: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183F3-CE80-4727-9AFF-26849A5531A8}"/>
              </a:ext>
            </a:extLst>
          </p:cNvPr>
          <p:cNvSpPr txBox="1"/>
          <p:nvPr/>
        </p:nvSpPr>
        <p:spPr>
          <a:xfrm>
            <a:off x="415711" y="1193758"/>
            <a:ext cx="872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Пусть дана схема химической реакции: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D485B-CFFC-4561-9E0F-12DDEF57055C}"/>
              </a:ext>
            </a:extLst>
          </p:cNvPr>
          <p:cNvSpPr txBox="1"/>
          <p:nvPr/>
        </p:nvSpPr>
        <p:spPr>
          <a:xfrm>
            <a:off x="416553" y="5399899"/>
            <a:ext cx="92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Необходимо определить изменение концентраций каждого компонента по времени методами Эйлера и Рунге-Кутты на отрезке </a:t>
            </a:r>
            <a:r>
              <a:rPr lang="en-US" sz="2000" i="1" dirty="0"/>
              <a:t>[0; 1] </a:t>
            </a:r>
            <a:r>
              <a:rPr lang="ru-RU" sz="2000" dirty="0"/>
              <a:t>с шагом </a:t>
            </a:r>
            <a:r>
              <a:rPr lang="en-US" sz="2000" i="1" dirty="0"/>
              <a:t>h = 0</a:t>
            </a:r>
            <a:r>
              <a:rPr lang="ru-RU" sz="2000" i="1" dirty="0"/>
              <a:t>.</a:t>
            </a:r>
            <a:r>
              <a:rPr lang="en-US" sz="2000" i="1" dirty="0"/>
              <a:t>1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D6402-D488-42FF-8DD6-AC7B73945507}"/>
              </a:ext>
            </a:extLst>
          </p:cNvPr>
          <p:cNvSpPr txBox="1"/>
          <p:nvPr/>
        </p:nvSpPr>
        <p:spPr>
          <a:xfrm>
            <a:off x="416132" y="6203869"/>
            <a:ext cx="872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Начальные условия:</a:t>
            </a:r>
            <a:r>
              <a:rPr lang="en-US" sz="2000" dirty="0"/>
              <a:t> </a:t>
            </a:r>
            <a:r>
              <a:rPr lang="en-US" sz="2000" i="1" dirty="0"/>
              <a:t>C</a:t>
            </a:r>
            <a:r>
              <a:rPr lang="en-US" sz="2000" i="1" baseline="-25000" dirty="0"/>
              <a:t>A</a:t>
            </a:r>
            <a:r>
              <a:rPr lang="ru-RU" sz="2000" i="1" dirty="0"/>
              <a:t>(0)</a:t>
            </a:r>
            <a:r>
              <a:rPr lang="en-US" sz="2000" i="1" dirty="0"/>
              <a:t> = 1 (</a:t>
            </a:r>
            <a:r>
              <a:rPr lang="ru-RU" sz="2000" i="1" dirty="0"/>
              <a:t>моль / л</a:t>
            </a:r>
            <a:r>
              <a:rPr lang="en-US" sz="2000" i="1" dirty="0"/>
              <a:t>); C</a:t>
            </a:r>
            <a:r>
              <a:rPr lang="en-US" sz="2000" i="1" baseline="-25000" dirty="0"/>
              <a:t>B</a:t>
            </a:r>
            <a:r>
              <a:rPr lang="en-US" sz="2000" i="1" dirty="0"/>
              <a:t>(0) = 0</a:t>
            </a:r>
            <a:r>
              <a:rPr lang="ru-RU" sz="2000" i="1" dirty="0"/>
              <a:t> (моль / л)</a:t>
            </a:r>
            <a:r>
              <a:rPr lang="en-US" sz="2000" dirty="0"/>
              <a:t>.</a:t>
            </a:r>
            <a:endParaRPr lang="ru-RU" sz="20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3F040DD4-7CB5-4A9D-911B-87EC6B749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60138"/>
              </p:ext>
            </p:extLst>
          </p:nvPr>
        </p:nvGraphicFramePr>
        <p:xfrm>
          <a:off x="4791741" y="1711013"/>
          <a:ext cx="1950426" cy="97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name="Equation" r:id="rId3" imgW="685800" imgH="342720" progId="Equation.DSMT4">
                  <p:embed/>
                </p:oleObj>
              </mc:Choice>
              <mc:Fallback>
                <p:oleObj name="Equation" r:id="rId3" imgW="685800" imgH="34272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90B9608-5FBE-402D-8319-03F7A846F7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91741" y="1711013"/>
                        <a:ext cx="1950426" cy="97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B2C432E-7678-4087-8103-BA8FD1CF9E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479700"/>
              </p:ext>
            </p:extLst>
          </p:nvPr>
        </p:nvGraphicFramePr>
        <p:xfrm>
          <a:off x="415711" y="3512642"/>
          <a:ext cx="2165350" cy="18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" name="Equation" r:id="rId5" imgW="977760" imgH="838080" progId="Equation.DSMT4">
                  <p:embed/>
                </p:oleObj>
              </mc:Choice>
              <mc:Fallback>
                <p:oleObj name="Equation" r:id="rId5" imgW="977760" imgH="83808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A71119BE-2812-406E-A553-F24707ECEB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711" y="3512642"/>
                        <a:ext cx="2165350" cy="185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25EB92-D9AF-483F-901B-99103632187B}"/>
              </a:ext>
            </a:extLst>
          </p:cNvPr>
          <p:cNvSpPr txBox="1"/>
          <p:nvPr/>
        </p:nvSpPr>
        <p:spPr>
          <a:xfrm>
            <a:off x="2996352" y="3586163"/>
            <a:ext cx="6072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/>
              <a:t>Константы скоростей реакций:</a:t>
            </a:r>
            <a:endParaRPr lang="en-US" sz="2000" i="1" dirty="0"/>
          </a:p>
          <a:p>
            <a:r>
              <a:rPr lang="en-US" sz="2000" b="1" i="1" dirty="0"/>
              <a:t>k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 = 0.</a:t>
            </a:r>
            <a:r>
              <a:rPr lang="ru-RU" sz="2000" b="1" i="1" dirty="0"/>
              <a:t>8</a:t>
            </a:r>
            <a:r>
              <a:rPr lang="en-US" sz="2000" b="1" i="1" dirty="0"/>
              <a:t>5</a:t>
            </a:r>
          </a:p>
          <a:p>
            <a:r>
              <a:rPr lang="en-US" sz="2000" b="1" i="1" dirty="0"/>
              <a:t>k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 = 0.</a:t>
            </a:r>
            <a:r>
              <a:rPr lang="ru-RU" sz="2000" b="1" i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283A36-0833-4D09-83EF-F5610846075A}"/>
              </a:ext>
            </a:extLst>
          </p:cNvPr>
          <p:cNvSpPr txBox="1"/>
          <p:nvPr/>
        </p:nvSpPr>
        <p:spPr>
          <a:xfrm>
            <a:off x="2996352" y="4717367"/>
            <a:ext cx="607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/>
              <a:t>С</a:t>
            </a:r>
            <a:r>
              <a:rPr lang="ru-RU" sz="2000" b="1" i="1" baseline="-25000" dirty="0"/>
              <a:t>А</a:t>
            </a:r>
            <a:r>
              <a:rPr lang="ru-RU" sz="2000" i="1" dirty="0"/>
              <a:t>, </a:t>
            </a:r>
            <a:r>
              <a:rPr lang="ru-RU" sz="2000" b="1" i="1" dirty="0"/>
              <a:t>С</a:t>
            </a:r>
            <a:r>
              <a:rPr lang="ru-RU" sz="2000" b="1" i="1" baseline="-25000" dirty="0"/>
              <a:t>В</a:t>
            </a:r>
            <a:r>
              <a:rPr lang="ru-RU" sz="2000" i="1" dirty="0"/>
              <a:t> </a:t>
            </a:r>
            <a:r>
              <a:rPr lang="ru-RU" sz="2000" dirty="0"/>
              <a:t>– концентрации компонентов А и В</a:t>
            </a: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8A3B0E0-6FAE-45CE-9160-BB524B211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87061"/>
              </p:ext>
            </p:extLst>
          </p:nvPr>
        </p:nvGraphicFramePr>
        <p:xfrm>
          <a:off x="590698" y="2774620"/>
          <a:ext cx="1459776" cy="525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" name="Equation" r:id="rId7" imgW="634680" imgH="228600" progId="Equation.DSMT4">
                  <p:embed/>
                </p:oleObj>
              </mc:Choice>
              <mc:Fallback>
                <p:oleObj name="Equation" r:id="rId7" imgW="634680" imgH="2286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D786D05-B038-4BBA-A8FF-7963FCC4D1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698" y="2774620"/>
                        <a:ext cx="1459776" cy="525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CEB13BC4-BDB9-4812-B5E9-60155B16C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773530"/>
              </p:ext>
            </p:extLst>
          </p:nvPr>
        </p:nvGraphicFramePr>
        <p:xfrm>
          <a:off x="2697163" y="2746375"/>
          <a:ext cx="15462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"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BAFEEBB7-9018-4173-AA8D-B96DCC260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97163" y="2746375"/>
                        <a:ext cx="1546225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ЭЙЛЕРА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FDDF5-88FC-4693-AC51-AFCBB576BA78}"/>
              </a:ext>
            </a:extLst>
          </p:cNvPr>
          <p:cNvSpPr txBox="1"/>
          <p:nvPr/>
        </p:nvSpPr>
        <p:spPr>
          <a:xfrm>
            <a:off x="685715" y="4573912"/>
            <a:ext cx="8274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где </a:t>
            </a:r>
            <a:r>
              <a:rPr lang="en-US" sz="2400" b="1" i="1" dirty="0"/>
              <a:t>h</a:t>
            </a:r>
            <a:r>
              <a:rPr lang="en-US" sz="2400" dirty="0"/>
              <a:t> – </a:t>
            </a:r>
            <a:r>
              <a:rPr lang="ru-RU" sz="2400" dirty="0"/>
              <a:t>шаг вычисления; </a:t>
            </a:r>
            <a:br>
              <a:rPr lang="ru-RU" sz="2400" dirty="0"/>
            </a:br>
            <a:r>
              <a:rPr lang="ru-RU" sz="2400" b="1" i="1" dirty="0"/>
              <a:t> </a:t>
            </a:r>
            <a:r>
              <a:rPr lang="en-US" sz="2400" b="1" i="1" dirty="0"/>
              <a:t>f(x</a:t>
            </a:r>
            <a:r>
              <a:rPr lang="en-US" sz="2400" b="1" i="1" baseline="-25000" dirty="0"/>
              <a:t>i</a:t>
            </a:r>
            <a:r>
              <a:rPr lang="en-US" sz="2400" b="1" i="1" dirty="0"/>
              <a:t>,</a:t>
            </a:r>
            <a:r>
              <a:rPr lang="ru-RU" sz="2400" b="1" i="1" dirty="0"/>
              <a:t>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i,j</a:t>
            </a:r>
            <a:r>
              <a:rPr lang="en-US" sz="2400" b="1" i="1" dirty="0"/>
              <a:t>) </a:t>
            </a:r>
            <a:r>
              <a:rPr lang="en-US" sz="2400" dirty="0"/>
              <a:t>– </a:t>
            </a:r>
            <a:r>
              <a:rPr lang="ru-RU" sz="2400" dirty="0"/>
              <a:t>правая часть дифференциального уравнения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6E002-BB14-43AE-91EE-6E1A03B6A174}"/>
              </a:ext>
            </a:extLst>
          </p:cNvPr>
          <p:cNvSpPr txBox="1"/>
          <p:nvPr/>
        </p:nvSpPr>
        <p:spPr>
          <a:xfrm>
            <a:off x="838200" y="1100571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Формула Эйлера: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CBE1B-A160-44A7-B6AF-BACE42B8A474}"/>
                  </a:ext>
                </a:extLst>
              </p:cNvPr>
              <p:cNvSpPr txBox="1"/>
              <p:nvPr/>
            </p:nvSpPr>
            <p:spPr>
              <a:xfrm>
                <a:off x="3210615" y="2042376"/>
                <a:ext cx="7152535" cy="2051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+1),1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CBE1B-A160-44A7-B6AF-BACE42B8A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15" y="2042376"/>
                <a:ext cx="7152535" cy="2051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10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836610"/>
              </p:ext>
            </p:extLst>
          </p:nvPr>
        </p:nvGraphicFramePr>
        <p:xfrm>
          <a:off x="41146" y="488126"/>
          <a:ext cx="6791802" cy="627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1802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equations(time: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-k[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-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(time: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time, c0,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h: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- 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/ h)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c0.Length);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 := 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c0;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var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f(t,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*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[j];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t += h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en-US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8477C4E-8E19-4D00-B080-09B73E819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40100"/>
              </p:ext>
            </p:extLst>
          </p:nvPr>
        </p:nvGraphicFramePr>
        <p:xfrm>
          <a:off x="6876790" y="501041"/>
          <a:ext cx="520414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414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time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c0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nn-NO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Arr(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0.85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(equations, time, c0, k,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write(c[i][j]: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2362201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1.0000  0.0000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0.9150  0.0850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0.8381  0.1619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0.7685  0.2315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0.7055  0.2945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0.6484  0.3516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0.5968  0.4032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0.5501  0.4499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0.5079  0.4921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0.4696  0.5304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0.4350  0.5650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</a:t>
            </a:r>
            <a:r>
              <a:rPr lang="ru-RU" sz="2400" dirty="0"/>
              <a:t>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B6013-7E30-4F74-B1E2-A664C55D2F05}"/>
              </a:ext>
            </a:extLst>
          </p:cNvPr>
          <p:cNvSpPr txBox="1"/>
          <p:nvPr/>
        </p:nvSpPr>
        <p:spPr>
          <a:xfrm>
            <a:off x="838200" y="5410982"/>
            <a:ext cx="6765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где </a:t>
            </a:r>
            <a:r>
              <a:rPr lang="en-US" sz="2000" b="1" i="1" dirty="0"/>
              <a:t>h</a:t>
            </a:r>
            <a:r>
              <a:rPr lang="en-US" sz="2000" dirty="0"/>
              <a:t> – </a:t>
            </a:r>
            <a:r>
              <a:rPr lang="ru-RU" sz="2000" dirty="0"/>
              <a:t>шаг вычисления; </a:t>
            </a:r>
          </a:p>
          <a:p>
            <a:r>
              <a:rPr lang="ru-RU" sz="2000" b="1" i="1" dirty="0"/>
              <a:t> </a:t>
            </a:r>
            <a:r>
              <a:rPr lang="en-US" sz="2000" b="1" i="1" dirty="0"/>
              <a:t>f(x</a:t>
            </a:r>
            <a:r>
              <a:rPr lang="en-US" sz="2000" b="1" i="1" baseline="-25000" dirty="0"/>
              <a:t>i</a:t>
            </a:r>
            <a:r>
              <a:rPr lang="en-US" sz="2000" b="1" i="1" dirty="0"/>
              <a:t>,</a:t>
            </a:r>
            <a:r>
              <a:rPr lang="ru-RU" sz="2000" b="1" i="1" dirty="0"/>
              <a:t> </a:t>
            </a:r>
            <a:r>
              <a:rPr lang="en-US" sz="2000" b="1" i="1" dirty="0" err="1"/>
              <a:t>y</a:t>
            </a:r>
            <a:r>
              <a:rPr lang="en-US" sz="2000" b="1" i="1" baseline="-25000" dirty="0" err="1"/>
              <a:t>i,j</a:t>
            </a:r>
            <a:r>
              <a:rPr lang="en-US" sz="2000" b="1" i="1" dirty="0"/>
              <a:t>) </a:t>
            </a:r>
            <a:r>
              <a:rPr lang="en-US" sz="2000" dirty="0"/>
              <a:t>– </a:t>
            </a:r>
            <a:r>
              <a:rPr lang="ru-RU" sz="2000" dirty="0"/>
              <a:t>правая часть дифференциального уравнения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0D55EA-4E26-4B6F-826B-F19E93CE7D39}"/>
                  </a:ext>
                </a:extLst>
              </p:cNvPr>
              <p:cNvSpPr txBox="1"/>
              <p:nvPr/>
            </p:nvSpPr>
            <p:spPr>
              <a:xfrm>
                <a:off x="838200" y="1286092"/>
                <a:ext cx="9790308" cy="1823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0D55EA-4E26-4B6F-826B-F19E93CE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86092"/>
                <a:ext cx="9790308" cy="1823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E2108-5402-4234-82B1-A60DBEF354EB}"/>
                  </a:ext>
                </a:extLst>
              </p:cNvPr>
              <p:cNvSpPr txBox="1"/>
              <p:nvPr/>
            </p:nvSpPr>
            <p:spPr>
              <a:xfrm>
                <a:off x="838200" y="3482015"/>
                <a:ext cx="20255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E2108-5402-4234-82B1-A60DBEF3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82015"/>
                <a:ext cx="2025555" cy="307777"/>
              </a:xfrm>
              <a:prstGeom prst="rect">
                <a:avLst/>
              </a:prstGeom>
              <a:blipFill>
                <a:blip r:embed="rId3"/>
                <a:stretch>
                  <a:fillRect l="-271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3943-6A1F-4821-B724-C7AFBB9D4D94}"/>
                  </a:ext>
                </a:extLst>
              </p:cNvPr>
              <p:cNvSpPr txBox="1"/>
              <p:nvPr/>
            </p:nvSpPr>
            <p:spPr>
              <a:xfrm>
                <a:off x="838200" y="3895539"/>
                <a:ext cx="543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3943-6A1F-4821-B724-C7AFBB9D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539"/>
                <a:ext cx="5431102" cy="307777"/>
              </a:xfrm>
              <a:prstGeom prst="rect">
                <a:avLst/>
              </a:prstGeom>
              <a:blipFill>
                <a:blip r:embed="rId4"/>
                <a:stretch>
                  <a:fillRect l="-674" t="-164706" r="-9213" b="-2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0F1706-3F8E-4C6D-8608-B41AA41605A6}"/>
                  </a:ext>
                </a:extLst>
              </p:cNvPr>
              <p:cNvSpPr txBox="1"/>
              <p:nvPr/>
            </p:nvSpPr>
            <p:spPr>
              <a:xfrm>
                <a:off x="838200" y="4309063"/>
                <a:ext cx="543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0F1706-3F8E-4C6D-8608-B41AA4160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09063"/>
                <a:ext cx="5431102" cy="307777"/>
              </a:xfrm>
              <a:prstGeom prst="rect">
                <a:avLst/>
              </a:prstGeom>
              <a:blipFill>
                <a:blip r:embed="rId5"/>
                <a:stretch>
                  <a:fillRect l="-787" t="-170000" r="-9326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68CF87-B212-4F62-B57F-CAF059393F1D}"/>
                  </a:ext>
                </a:extLst>
              </p:cNvPr>
              <p:cNvSpPr txBox="1"/>
              <p:nvPr/>
            </p:nvSpPr>
            <p:spPr>
              <a:xfrm>
                <a:off x="838200" y="4722587"/>
                <a:ext cx="38251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68CF87-B212-4F62-B57F-CAF05939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2587"/>
                <a:ext cx="3825150" cy="307777"/>
              </a:xfrm>
              <a:prstGeom prst="rect">
                <a:avLst/>
              </a:prstGeom>
              <a:blipFill>
                <a:blip r:embed="rId6"/>
                <a:stretch>
                  <a:fillRect l="-1276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A46266-64C5-4E10-A0B1-016DC6321B98}"/>
                  </a:ext>
                </a:extLst>
              </p:cNvPr>
              <p:cNvSpPr txBox="1"/>
              <p:nvPr/>
            </p:nvSpPr>
            <p:spPr>
              <a:xfrm>
                <a:off x="6645058" y="3482015"/>
                <a:ext cx="20315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A46266-64C5-4E10-A0B1-016DC632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3482015"/>
                <a:ext cx="2031518" cy="307777"/>
              </a:xfrm>
              <a:prstGeom prst="rect">
                <a:avLst/>
              </a:prstGeom>
              <a:blipFill>
                <a:blip r:embed="rId7"/>
                <a:stretch>
                  <a:fillRect l="-2703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0B227-A52A-4858-AF09-E888438F770F}"/>
                  </a:ext>
                </a:extLst>
              </p:cNvPr>
              <p:cNvSpPr txBox="1"/>
              <p:nvPr/>
            </p:nvSpPr>
            <p:spPr>
              <a:xfrm>
                <a:off x="6645058" y="3895539"/>
                <a:ext cx="54430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0B227-A52A-4858-AF09-E888438F7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3895539"/>
                <a:ext cx="5443029" cy="307777"/>
              </a:xfrm>
              <a:prstGeom prst="rect">
                <a:avLst/>
              </a:prstGeom>
              <a:blipFill>
                <a:blip r:embed="rId8"/>
                <a:stretch>
                  <a:fillRect l="-672" t="-164706" r="-9183" b="-2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EE7B6F-2E20-4ACF-894A-CB12E9F6FF93}"/>
                  </a:ext>
                </a:extLst>
              </p:cNvPr>
              <p:cNvSpPr txBox="1"/>
              <p:nvPr/>
            </p:nvSpPr>
            <p:spPr>
              <a:xfrm>
                <a:off x="6645058" y="4309062"/>
                <a:ext cx="54430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EE7B6F-2E20-4ACF-894A-CB12E9F6F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4309062"/>
                <a:ext cx="5443029" cy="307777"/>
              </a:xfrm>
              <a:prstGeom prst="rect">
                <a:avLst/>
              </a:prstGeom>
              <a:blipFill>
                <a:blip r:embed="rId9"/>
                <a:stretch>
                  <a:fillRect l="-784" t="-170000" r="-9295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9D063E-4E85-404C-B6C6-A5018ED14537}"/>
                  </a:ext>
                </a:extLst>
              </p:cNvPr>
              <p:cNvSpPr txBox="1"/>
              <p:nvPr/>
            </p:nvSpPr>
            <p:spPr>
              <a:xfrm>
                <a:off x="6645058" y="4722587"/>
                <a:ext cx="383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9D063E-4E85-404C-B6C6-A5018ED1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4722587"/>
                <a:ext cx="3837076" cy="307777"/>
              </a:xfrm>
              <a:prstGeom prst="rect">
                <a:avLst/>
              </a:prstGeom>
              <a:blipFill>
                <a:blip r:embed="rId10"/>
                <a:stretch>
                  <a:fillRect l="-1270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43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213861"/>
              </p:ext>
            </p:extLst>
          </p:nvPr>
        </p:nvGraphicFramePr>
        <p:xfrm>
          <a:off x="43841" y="657053"/>
          <a:ext cx="6300592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0592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50040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equations(time: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-k[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-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RK(f: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(time: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time, c0,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h: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arr1, arr2: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(arr1.Length,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+= arr1[i] + a * arr2[i]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- 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/ h)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c0.Length);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16FFCC13-2A92-483B-9FFB-729D87EC8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08468"/>
              </p:ext>
            </p:extLst>
          </p:nvPr>
        </p:nvGraphicFramePr>
        <p:xfrm>
          <a:off x="6394537" y="657053"/>
          <a:ext cx="5696299" cy="50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62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5004000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dirty="0"/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 := 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k1, k2, k3, k4: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c0;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 := f(t,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k2 := f(t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sum(h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k1), k);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k3 := f(t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sum(h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k2), k);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k4 := f(t + h, sum(h,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k3), k);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(k1[j]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k2[j]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k3[j] + k4[j]);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t += h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2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3C8BC0D-8D1D-4F68-997A-250EB183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34067"/>
              </p:ext>
            </p:extLst>
          </p:nvPr>
        </p:nvGraphicFramePr>
        <p:xfrm>
          <a:off x="411028" y="956859"/>
          <a:ext cx="9547164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71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time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c0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nn-NO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Arr(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0.85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RK(equations, time, c0, k,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write(c[i][j]: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2362201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1.0000  0.0000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0.9189  0.0811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0.8452  0.1548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0.7781  0.2219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0.7171  0.2829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0.6617  0.3383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0.6113  0.3887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0.5654  0.4346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0.5237  0.4763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0.4858  0.5142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0.4513  0.5487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98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Изменение концентрации компонентов по времени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A3DD02-248B-4676-B21B-17CB03E14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288" y="1606463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13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16054</TotalTime>
  <Words>1440</Words>
  <Application>Microsoft Office PowerPoint</Application>
  <PresentationFormat>Широкоэкранный</PresentationFormat>
  <Paragraphs>192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ЗАКОН ДЕЙСТВУЮЩИХ МАСС</vt:lpstr>
      <vt:lpstr>ПРИМЕР</vt:lpstr>
      <vt:lpstr>МЕТОД ЭЙЛЕРА</vt:lpstr>
      <vt:lpstr>РЕАЛИЗАЦИЯ </vt:lpstr>
      <vt:lpstr>МЕТОД РУНГЕ-КУТТЫ</vt:lpstr>
      <vt:lpstr>РЕАЛИЗАЦИЯ </vt:lpstr>
      <vt:lpstr>РЕАЛИЗАЦИЯ </vt:lpstr>
      <vt:lpstr>Изменение концентрации компонентов по времени </vt:lpstr>
      <vt:lpstr>Задание 1</vt:lpstr>
      <vt:lpstr>Задание 2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470</cp:revision>
  <dcterms:created xsi:type="dcterms:W3CDTF">2020-11-19T09:51:55Z</dcterms:created>
  <dcterms:modified xsi:type="dcterms:W3CDTF">2021-05-17T01:24:18Z</dcterms:modified>
</cp:coreProperties>
</file>